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the bracketed line with your name and organisation. Add your logo top-right if you want to co-brand.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Answering the logistics before they are asked removes the main practical objection — that this will be a big production.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the bracketed details with your own. The single-team pilot is almost always the right ask — it is a small decision for the client and it sells the next one for you.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here. Most people in the room have lived through at least one failed culture programme. Naming it early earns permission for everything that follows.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compliance/commitment distinction is the hinge of the whole pitch. Deci and Ryan’s self-determination research is the evidence base if anyone asks.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intellectual core. It is also the thing that makes the session non-threatening: nobody is being told their behaviour is bad.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this concrete. Clients want to know what actually happens in the room. The dealing mechanic is worth dwelling on — it is what removes hierarchy from the conversation.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 client asks "how is this different from any other card sort" — this is the answer. The dual-perspective forcing function is what produces the honest conversation.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the budget-holder is looking for. Be specific — vague outcomes are why culture work gets cut first.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the academic reference light unless the room wants it. The plain version — people defend what they build — does most of the work.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 client is research-minded, both papers are publicly available and worth sending as a follow-up.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1463040"/>
            <a:ext cx="6217920" cy="6217920"/>
          </a:xfrm>
          <a:prstGeom prst="ellipse">
            <a:avLst/>
          </a:prstGeom>
          <a:solidFill>
            <a:srgbClr val="2177E4">
              <a:alpha val="1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CULTURE SCIENCE CARDS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1965960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 guessing about your culture.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777240" y="2743200"/>
            <a:ext cx="8778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building it.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777240" y="379476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90-minute facilitated session where your team decides — out loud, together — the behaviours they need from each other.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77240" y="4983480"/>
            <a:ext cx="2926080" cy="32004"/>
          </a:xfrm>
          <a:prstGeom prst="rect">
            <a:avLst/>
          </a:prstGeom>
          <a:solidFill>
            <a:srgbClr val="2177E4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5230368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name  ·  Your organisation  ·  Date ]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PRACTICALITIES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takes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run one.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2423160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3063240" y="2423160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minutes. Longer if the team wants the design conversation in the same sitting.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77240" y="2990088"/>
            <a:ext cx="10607040" cy="10973"/>
          </a:xfrm>
          <a:prstGeom prst="rect">
            <a:avLst/>
          </a:prstGeom>
          <a:solidFill>
            <a:srgbClr val="242B40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3172968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size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063240" y="3172968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to six people per deck. Larger groups split across tables and compare.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77240" y="3739896"/>
            <a:ext cx="10607040" cy="10973"/>
          </a:xfrm>
          <a:prstGeom prst="rect">
            <a:avLst/>
          </a:prstGeom>
          <a:solidFill>
            <a:srgbClr val="242B40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3922776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063240" y="3922776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table everyone can reach. That is genuinely the whole requirement.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77240" y="4489704"/>
            <a:ext cx="10607040" cy="10973"/>
          </a:xfrm>
          <a:prstGeom prst="rect">
            <a:avLst/>
          </a:prstGeom>
          <a:solidFill>
            <a:srgbClr val="242B40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4672584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063240" y="4672584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 from participants. No pre-reading, no survey, no homework.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77240" y="5239512"/>
            <a:ext cx="10607040" cy="10973"/>
          </a:xfrm>
          <a:prstGeom prst="rect">
            <a:avLst/>
          </a:prstGeom>
          <a:solidFill>
            <a:srgbClr val="242B40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" y="5422392"/>
            <a:ext cx="2103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Follow-up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063240" y="5422392"/>
            <a:ext cx="8321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written record of what the team agreed, and the card numbers to return to next time.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011680" y="3108960"/>
            <a:ext cx="6858000" cy="6858000"/>
          </a:xfrm>
          <a:prstGeom prst="ellipse">
            <a:avLst/>
          </a:prstGeom>
          <a:solidFill>
            <a:srgbClr val="2177E4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13716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STEP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777240" y="1874520"/>
            <a:ext cx="9601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team. Ninety minutes.</a:t>
            </a:r>
            <a:endParaRPr lang="en-US" sz="42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2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what surfaces.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777240" y="361188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fastest way to understand what this does is to run it with one team and watch what happens. Most organisations start there.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4709160"/>
            <a:ext cx="2926080" cy="32004"/>
          </a:xfrm>
          <a:prstGeom prst="rect">
            <a:avLst/>
          </a:prstGeom>
          <a:solidFill>
            <a:srgbClr val="2177E4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49834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name ]</a:t>
            </a:r>
            <a:endParaRPr lang="en-US" sz="1400" dirty="0"/>
          </a:p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Your email  ·  Your phone ]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58064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Certified Culture Science Cards Practitioner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culture work produces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poster. Not a change.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2880360"/>
            <a:ext cx="29260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6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70%</a:t>
            </a:r>
            <a:endParaRPr lang="en-US" sz="9600" dirty="0"/>
          </a:p>
        </p:txBody>
      </p:sp>
      <p:sp>
        <p:nvSpPr>
          <p:cNvPr id="5" name="Text 3"/>
          <p:cNvSpPr/>
          <p:nvPr/>
        </p:nvSpPr>
        <p:spPr>
          <a:xfrm>
            <a:off x="777240" y="4160520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major change initiatives fail to achieve</a:t>
            </a:r>
            <a:endParaRPr lang="en-US" sz="140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set out to do.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498348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i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Kotter (1995) — and three decades of research since</a:t>
            </a:r>
            <a:endParaRPr lang="en-US" sz="1100" dirty="0"/>
          </a:p>
          <a:p>
            <a:pPr indent="0" marL="0">
              <a:lnSpc>
                <a:spcPts val="1600"/>
              </a:lnSpc>
              <a:buNone/>
            </a:pPr>
            <a:r>
              <a:rPr lang="en-US" sz="1100" i="1" dirty="0">
                <a:solidFill>
                  <a:srgbClr val="6E76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have not revised the number.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669280" y="2926080"/>
            <a:ext cx="5760720" cy="777240"/>
          </a:xfrm>
          <a:prstGeom prst="roundRect">
            <a:avLst>
              <a:gd name="adj" fmla="val 9412"/>
            </a:avLst>
          </a:prstGeom>
          <a:solidFill>
            <a:srgbClr val="1A2238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0" y="3026664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survey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943600" y="3328416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Finds the gap. Cannot close it.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669280" y="3886200"/>
            <a:ext cx="5760720" cy="777240"/>
          </a:xfrm>
          <a:prstGeom prst="roundRect">
            <a:avLst>
              <a:gd name="adj" fmla="val 9412"/>
            </a:avLst>
          </a:prstGeom>
          <a:solidFill>
            <a:srgbClr val="1A2238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0" y="3986784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values workshop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943600" y="4288536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Produces agreement. Not behaviour.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0" y="4846320"/>
            <a:ext cx="5760720" cy="777240"/>
          </a:xfrm>
          <a:prstGeom prst="roundRect">
            <a:avLst>
              <a:gd name="adj" fmla="val 9412"/>
            </a:avLst>
          </a:prstGeom>
          <a:solidFill>
            <a:srgbClr val="1A2238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0" y="4946904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poster on the wall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943600" y="5248656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Describes a culture nobody recognises.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177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FAILS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cannot prescribe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culture into existence.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2514600"/>
            <a:ext cx="51206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standard approach measures the culture, diagnoses the gap, and tells people what to change. Every step assumes that if people understand what is wrong, they will behave differently.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77240" y="370332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usually don’t.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77240" y="4251960"/>
            <a:ext cx="5120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4A5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Being told what your culture should be produces compliance. It does not produce commitment. And only one of those survives contact with a difficult Tuesday.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92240" y="2514600"/>
            <a:ext cx="4937760" cy="2514600"/>
          </a:xfrm>
          <a:prstGeom prst="roundRect">
            <a:avLst>
              <a:gd name="adj" fmla="val 3636"/>
            </a:avLst>
          </a:prstGeom>
          <a:solidFill>
            <a:srgbClr val="14192A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0" y="27889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6E76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COMPLIANCE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0" y="310896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Doing it because you were told to.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858000" y="3730752"/>
            <a:ext cx="4206240" cy="18288"/>
          </a:xfrm>
          <a:prstGeom prst="rect">
            <a:avLst/>
          </a:prstGeom>
          <a:solidFill>
            <a:srgbClr val="2E3550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0" y="3977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COMMITMENT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0" y="429768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Doing it because you decided it.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REFRAME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good or bad.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often.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2514600"/>
            <a:ext cx="5577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Almost no workplace behaviour is simply good or bad. Following the rules can be essential — or it can throttle an organisation’s ability to adapt. Checking decisions with others can be humility — or learned helplessness.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77240" y="3886200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matters is not whether a behaviour is right. It is what happens when it becomes the pattern.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858000" y="214884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ABOVE THE LINE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858000" y="2450592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Behaviours that build the conditions for</a:t>
            </a:r>
            <a:endParaRPr lang="en-US" sz="13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the more often they happen.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858000" y="3429000"/>
            <a:ext cx="4572000" cy="45720"/>
          </a:xfrm>
          <a:prstGeom prst="rect">
            <a:avLst/>
          </a:prstGeom>
          <a:solidFill>
            <a:srgbClr val="2177E4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0" y="3538728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300" kern="0" dirty="0">
                <a:solidFill>
                  <a:srgbClr val="6E76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LINE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858000" y="397764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FF6A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BELOW THE LINE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6858000" y="4279392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Behaviours that may have a place — but erode</a:t>
            </a:r>
            <a:endParaRPr lang="en-US" sz="1300" dirty="0"/>
          </a:p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conditions when they become normal.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177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SESSION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Ninety minutes.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Eighty cards. One line.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777240" y="2514600"/>
            <a:ext cx="2542032" cy="2880360"/>
          </a:xfrm>
          <a:prstGeom prst="roundRect">
            <a:avLst>
              <a:gd name="adj" fmla="val 3597"/>
            </a:avLst>
          </a:prstGeom>
          <a:solidFill>
            <a:srgbClr val="FFFFFF"/>
          </a:solidFill>
          <a:ln w="12700">
            <a:solidFill>
              <a:srgbClr val="E2E0D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69848" y="2788920"/>
            <a:ext cx="475488" cy="475488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6" name="Text 4"/>
          <p:cNvSpPr/>
          <p:nvPr/>
        </p:nvSpPr>
        <p:spPr>
          <a:xfrm>
            <a:off x="1069848" y="286207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069848" y="3456432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69848" y="384048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behaviours do we need from each other to perform at our best? Everything follows from this.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547872" y="2514600"/>
            <a:ext cx="2542032" cy="2880360"/>
          </a:xfrm>
          <a:prstGeom prst="roundRect">
            <a:avLst>
              <a:gd name="adj" fmla="val 3597"/>
            </a:avLst>
          </a:prstGeom>
          <a:solidFill>
            <a:srgbClr val="FFFFFF"/>
          </a:solidFill>
          <a:ln w="12700">
            <a:solidFill>
              <a:srgbClr val="E2E0D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40480" y="2788920"/>
            <a:ext cx="475488" cy="475488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11" name="Text 9"/>
          <p:cNvSpPr/>
          <p:nvPr/>
        </p:nvSpPr>
        <p:spPr>
          <a:xfrm>
            <a:off x="3840480" y="286207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840480" y="3456432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deal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840480" y="384048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go out one at a time, face down, around the table. No one chooses. No one opts out.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318504" y="2514600"/>
            <a:ext cx="2542032" cy="2880360"/>
          </a:xfrm>
          <a:prstGeom prst="roundRect">
            <a:avLst>
              <a:gd name="adj" fmla="val 3597"/>
            </a:avLst>
          </a:prstGeom>
          <a:solidFill>
            <a:srgbClr val="FFFFFF"/>
          </a:solidFill>
          <a:ln w="12700">
            <a:solidFill>
              <a:srgbClr val="E2E0D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611112" y="2788920"/>
            <a:ext cx="475488" cy="475488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16" name="Text 14"/>
          <p:cNvSpPr/>
          <p:nvPr/>
        </p:nvSpPr>
        <p:spPr>
          <a:xfrm>
            <a:off x="6611112" y="286207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611112" y="3456432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sort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611112" y="384048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card is turned over, discussed, and placed above or below the line. Nothing stays in the middle.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9089136" y="2514600"/>
            <a:ext cx="2542032" cy="2880360"/>
          </a:xfrm>
          <a:prstGeom prst="roundRect">
            <a:avLst>
              <a:gd name="adj" fmla="val 3597"/>
            </a:avLst>
          </a:prstGeom>
          <a:solidFill>
            <a:srgbClr val="FFFFFF"/>
          </a:solidFill>
          <a:ln w="12700">
            <a:solidFill>
              <a:srgbClr val="E2E0D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381744" y="2788920"/>
            <a:ext cx="475488" cy="475488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21" name="Text 19"/>
          <p:cNvSpPr/>
          <p:nvPr/>
        </p:nvSpPr>
        <p:spPr>
          <a:xfrm>
            <a:off x="9381744" y="2862072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9381744" y="3456432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commitment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381744" y="3840480"/>
            <a:ext cx="2011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names the two or three behaviours that would make the biggest difference — and what they’ll do.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77240" y="56692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A70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Groups of four to six. No preparation required. No prior reading.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MAKES IT WORK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questions, asked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every single card.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777240" y="2651760"/>
            <a:ext cx="5120640" cy="1783080"/>
          </a:xfrm>
          <a:prstGeom prst="roundRect">
            <a:avLst>
              <a:gd name="adj" fmla="val 5128"/>
            </a:avLst>
          </a:prstGeom>
          <a:solidFill>
            <a:srgbClr val="1A2238"/>
          </a:solidFill>
          <a:ln/>
        </p:spPr>
      </p:sp>
      <p:sp>
        <p:nvSpPr>
          <p:cNvPr id="5" name="Text 3"/>
          <p:cNvSpPr/>
          <p:nvPr/>
        </p:nvSpPr>
        <p:spPr>
          <a:xfrm>
            <a:off x="1188720" y="2926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88720" y="3310128"/>
            <a:ext cx="4297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value might this behaviour bring to the team?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309360" y="2651760"/>
            <a:ext cx="5120640" cy="1783080"/>
          </a:xfrm>
          <a:prstGeom prst="roundRect">
            <a:avLst>
              <a:gd name="adj" fmla="val 5128"/>
            </a:avLst>
          </a:prstGeom>
          <a:solidFill>
            <a:srgbClr val="1A2238"/>
          </a:solidFill>
          <a:ln/>
        </p:spPr>
      </p:sp>
      <p:sp>
        <p:nvSpPr>
          <p:cNvPr id="8" name="Text 6"/>
          <p:cNvSpPr/>
          <p:nvPr/>
        </p:nvSpPr>
        <p:spPr>
          <a:xfrm>
            <a:off x="6720840" y="2926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D90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720840" y="3310128"/>
            <a:ext cx="4297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600"/>
              </a:lnSpc>
              <a:buNone/>
            </a:pPr>
            <a:r>
              <a:rPr lang="en-US" sz="2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constraint might it introduce in how we work?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777240" y="48006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Holding both before deciding is what slows the conversation down — and what turns an obvious card into a genuine discussion. A behaviour that looks unarguably positive reveals its shadow. One that looks limiting reveals where it earns its place.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177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OUTCOME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your team walks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 with.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777240" y="2660904"/>
            <a:ext cx="310896" cy="310896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5" name="Text 3"/>
          <p:cNvSpPr/>
          <p:nvPr/>
        </p:nvSpPr>
        <p:spPr>
          <a:xfrm>
            <a:off x="1280160" y="26060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shared map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280160" y="3017520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physical picture of the behaviours this team says it needs — and the ones holding it back. Built by them, in their words.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63640" y="2660904"/>
            <a:ext cx="310896" cy="310896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8" name="Text 6"/>
          <p:cNvSpPr/>
          <p:nvPr/>
        </p:nvSpPr>
        <p:spPr>
          <a:xfrm>
            <a:off x="6766560" y="26060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agreements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766560" y="3017520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or three specific behaviours the team has committed to. Not values. Observable actions with an owner and a timeframe.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777240" y="4261104"/>
            <a:ext cx="310896" cy="310896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11" name="Text 9"/>
          <p:cNvSpPr/>
          <p:nvPr/>
        </p:nvSpPr>
        <p:spPr>
          <a:xfrm>
            <a:off x="1280160" y="42062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common language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80160" y="4617720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Eighty precise behavioural descriptions the team can now use. "That’s a below-the-line move" becomes sayable.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63640" y="4261104"/>
            <a:ext cx="310896" cy="310896"/>
          </a:xfrm>
          <a:prstGeom prst="ellipse">
            <a:avLst/>
          </a:prstGeom>
          <a:solidFill>
            <a:srgbClr val="2177E4"/>
          </a:solidFill>
          <a:ln/>
        </p:spPr>
      </p:sp>
      <p:sp>
        <p:nvSpPr>
          <p:cNvPr id="14" name="Text 12"/>
          <p:cNvSpPr/>
          <p:nvPr/>
        </p:nvSpPr>
        <p:spPr>
          <a:xfrm>
            <a:off x="6766560" y="42062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reference point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766560" y="4617720"/>
            <a:ext cx="44805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Something to return to. Run it again in six months and the movement is visible.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11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3D9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IT STICKS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defend what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F3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build.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2560320"/>
            <a:ext cx="5486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Norton, Mochon and Ariely called it the IKEA effect: we value what we make far more than what we are handed, regardless of what it is objectively worth.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77240" y="3749040"/>
            <a:ext cx="5486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team that has argued its way to a shared behavioural map owns it in a way no report can replicate. That ownership is the difference between a conversation and a change.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675120" y="2377440"/>
            <a:ext cx="4754880" cy="1371600"/>
          </a:xfrm>
          <a:prstGeom prst="roundRect">
            <a:avLst>
              <a:gd name="adj" fmla="val 6667"/>
            </a:avLst>
          </a:prstGeom>
          <a:solidFill>
            <a:srgbClr val="1A2238"/>
          </a:solidFill>
          <a:ln/>
        </p:spPr>
      </p:sp>
      <p:sp>
        <p:nvSpPr>
          <p:cNvPr id="7" name="Text 5"/>
          <p:cNvSpPr/>
          <p:nvPr/>
        </p:nvSpPr>
        <p:spPr>
          <a:xfrm>
            <a:off x="7040880" y="265176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6E76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RECEIVED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040880" y="297180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AA1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consultant’s report. Accurate, unread.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675120" y="3931920"/>
            <a:ext cx="4754880" cy="1554480"/>
          </a:xfrm>
          <a:prstGeom prst="roundRect">
            <a:avLst>
              <a:gd name="adj" fmla="val 5882"/>
            </a:avLst>
          </a:prstGeom>
          <a:solidFill>
            <a:srgbClr val="2177E4"/>
          </a:solidFill>
          <a:ln/>
        </p:spPr>
      </p:sp>
      <p:sp>
        <p:nvSpPr>
          <p:cNvPr id="10" name="Text 8"/>
          <p:cNvSpPr/>
          <p:nvPr/>
        </p:nvSpPr>
        <p:spPr>
          <a:xfrm>
            <a:off x="7040880" y="420624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D6E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7040880" y="4526280"/>
            <a:ext cx="4023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Their map. Their words. Their agreement.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669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177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EVIDENCE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9692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in rooms, not</a:t>
            </a:r>
            <a:endParaRPr lang="en-US" sz="4000" dirty="0"/>
          </a:p>
          <a:p>
            <a:pPr indent="0" marL="0">
              <a:lnSpc>
                <a:spcPts val="4400"/>
              </a:lnSpc>
              <a:buNone/>
            </a:pPr>
            <a:r>
              <a:rPr lang="en-US" sz="4000" b="1" dirty="0">
                <a:solidFill>
                  <a:srgbClr val="1419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laboratory.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77240" y="26060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777240" y="35661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of development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3547872" y="26060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50+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3547872" y="35661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organisations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318504" y="26060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2,000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6318504" y="35661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participants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9089136" y="2606040"/>
            <a:ext cx="2468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2177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9089136" y="35661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papers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777240" y="4343400"/>
            <a:ext cx="10607040" cy="32004"/>
          </a:xfrm>
          <a:prstGeom prst="rect">
            <a:avLst/>
          </a:prstGeom>
          <a:solidFill>
            <a:srgbClr val="DDDBD3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466344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5A6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taxonomy behind the eighty cards was developed and refined through five years of practitioner inquiry across corporate, government, education and non-profit settings. Items that produced easy agreement were replaced. What remains are the items that reliably produce an honest conversation.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Culture Science Cards — Session Overview</dc:title>
  <dc:subject>PptxGenJS Presentation</dc:subject>
  <dc:creator>Culture Science Cards</dc:creator>
  <cp:lastModifiedBy>Culture Science Cards</cp:lastModifiedBy>
  <cp:revision>1</cp:revision>
  <dcterms:created xsi:type="dcterms:W3CDTF">2026-08-15T23:15:44Z</dcterms:created>
  <dcterms:modified xsi:type="dcterms:W3CDTF">2026-08-15T23:15:44Z</dcterms:modified>
</cp:coreProperties>
</file>